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13"/>
  </p:notesMasterIdLst>
  <p:sldIdLst>
    <p:sldId id="256" r:id="rId5"/>
    <p:sldId id="258" r:id="rId6"/>
    <p:sldId id="270" r:id="rId7"/>
    <p:sldId id="265" r:id="rId8"/>
    <p:sldId id="266" r:id="rId9"/>
    <p:sldId id="267" r:id="rId10"/>
    <p:sldId id="269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97AC2-5BB0-4FC2-B36C-A7155958657A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FF27E-D2D0-49D7-85BD-DE63E2592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2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http://commons.wikimedia.org/wiki/File:Respiratory_system_complete_en.svg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http://commons.wikimedia.org/wiki/File:Respiratory_system.svg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http://commons.wikimedia.org/wiki/File:Respiratory_system.svg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http://commons.wikimedia.org/wiki/File:Respiratory_system_complete_en.svg</a:t>
            </a:r>
          </a:p>
          <a:p>
            <a:r>
              <a:rPr lang="en-US" dirty="0" smtClean="0"/>
              <a:t>http://commons.wikimedia.org/wiki/File:Respiratory_system.svg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http://commons.wikimedia.org/wiki/File:Respiratory_system.svg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http://commons.wikimedia.org/wiki/File:Respiratory_system.svg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F27E-D2D0-49D7-85BD-DE63E259253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982F94-393C-4E80-B9D0-979EF6368EBC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9214FA-223C-462B-B2F5-F9ED8BA8A1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_complete_en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commons.wikimedia.org/wiki/File:Respiratory_system_complete_en.svg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espiratory_system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851648" cy="205740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Respiratory  </a:t>
            </a:r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6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pic>
        <p:nvPicPr>
          <p:cNvPr id="3" name="Content Placeholder 2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42028"/>
            <a:ext cx="4502055" cy="5115972"/>
          </a:xfrm>
        </p:spPr>
      </p:pic>
    </p:spTree>
    <p:extLst>
      <p:ext uri="{BB962C8B-B14F-4D97-AF65-F5344CB8AC3E}">
        <p14:creationId xmlns:p14="http://schemas.microsoft.com/office/powerpoint/2010/main" val="39804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819400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What are some of the organs that make up our respiratory system?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4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686800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Organs include:</a:t>
            </a:r>
          </a:p>
          <a:p>
            <a:pPr lvl="1"/>
            <a:r>
              <a:rPr lang="en-US" sz="2800" dirty="0" smtClean="0"/>
              <a:t>larynx (voice box) </a:t>
            </a:r>
          </a:p>
          <a:p>
            <a:pPr lvl="1"/>
            <a:r>
              <a:rPr lang="en-US" sz="2800" dirty="0" smtClean="0"/>
              <a:t>trachea (wind pipe)</a:t>
            </a:r>
          </a:p>
          <a:p>
            <a:pPr lvl="1"/>
            <a:r>
              <a:rPr lang="en-US" sz="2800" dirty="0" smtClean="0"/>
              <a:t>bronchial tubes</a:t>
            </a:r>
          </a:p>
          <a:p>
            <a:pPr lvl="1"/>
            <a:r>
              <a:rPr lang="en-US" sz="2800" dirty="0" smtClean="0"/>
              <a:t>lungs </a:t>
            </a: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lveoli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iaphragm</a:t>
            </a:r>
          </a:p>
          <a:p>
            <a:pPr lvl="1"/>
            <a:endParaRPr lang="en-US" sz="2800" dirty="0" smtClean="0"/>
          </a:p>
          <a:p>
            <a:endParaRPr lang="en-US" dirty="0"/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243992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3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798685"/>
            <a:ext cx="5638800" cy="4038600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3200" dirty="0" smtClean="0"/>
              <a:t>Air travels from the mouth or nose through your </a:t>
            </a:r>
            <a:r>
              <a:rPr lang="en-US" sz="3200" dirty="0" smtClean="0">
                <a:solidFill>
                  <a:srgbClr val="FF0000"/>
                </a:solidFill>
              </a:rPr>
              <a:t>larynx </a:t>
            </a:r>
            <a:r>
              <a:rPr lang="en-US" sz="3200" dirty="0" smtClean="0"/>
              <a:t>(voice box), </a:t>
            </a:r>
            <a:r>
              <a:rPr lang="en-US" sz="3200" dirty="0" smtClean="0"/>
              <a:t>down </a:t>
            </a:r>
            <a:r>
              <a:rPr lang="en-US" sz="3200" dirty="0" smtClean="0"/>
              <a:t>your </a:t>
            </a:r>
            <a:r>
              <a:rPr lang="en-US" sz="3200" dirty="0" smtClean="0">
                <a:solidFill>
                  <a:srgbClr val="FF0000"/>
                </a:solidFill>
              </a:rPr>
              <a:t>trachea</a:t>
            </a:r>
            <a:r>
              <a:rPr lang="en-US" sz="3200" dirty="0" smtClean="0"/>
              <a:t> (wind pipe), and then into the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bronchial tubes </a:t>
            </a:r>
            <a:r>
              <a:rPr lang="en-US" sz="3200" dirty="0" smtClean="0"/>
              <a:t>that enter your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lungs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3019764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0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4495800"/>
          </a:xfrm>
        </p:spPr>
        <p:txBody>
          <a:bodyPr>
            <a:normAutofit lnSpcReduction="10000"/>
          </a:bodyPr>
          <a:lstStyle/>
          <a:p>
            <a:pPr marL="301943" lvl="1" indent="0">
              <a:buNone/>
            </a:pPr>
            <a:r>
              <a:rPr lang="en-US" sz="2800" dirty="0" smtClean="0"/>
              <a:t>Inside your lungs, at </a:t>
            </a:r>
          </a:p>
          <a:p>
            <a:pPr marL="301943" lvl="1" indent="0">
              <a:buNone/>
            </a:pPr>
            <a:r>
              <a:rPr lang="en-US" sz="2800" dirty="0" smtClean="0"/>
              <a:t>the ends of the bronchial</a:t>
            </a:r>
          </a:p>
          <a:p>
            <a:pPr marL="301943" lvl="1" indent="0">
              <a:buNone/>
            </a:pPr>
            <a:r>
              <a:rPr lang="en-US" sz="2800" dirty="0"/>
              <a:t>b</a:t>
            </a:r>
            <a:r>
              <a:rPr lang="en-US" sz="2800" dirty="0" smtClean="0"/>
              <a:t>ranches, there are millions </a:t>
            </a:r>
          </a:p>
          <a:p>
            <a:pPr marL="301943" lvl="1" indent="0">
              <a:buNone/>
            </a:pPr>
            <a:r>
              <a:rPr lang="en-US" sz="2800" dirty="0"/>
              <a:t>o</a:t>
            </a:r>
            <a:r>
              <a:rPr lang="en-US" sz="2800" dirty="0" smtClean="0"/>
              <a:t>f </a:t>
            </a:r>
            <a:r>
              <a:rPr lang="en-US" sz="2800" dirty="0" smtClean="0">
                <a:solidFill>
                  <a:srgbClr val="FF0000"/>
                </a:solidFill>
              </a:rPr>
              <a:t>alveoli</a:t>
            </a:r>
            <a:r>
              <a:rPr lang="en-US" sz="2800" dirty="0" smtClean="0"/>
              <a:t>.  These little sacs</a:t>
            </a:r>
          </a:p>
          <a:p>
            <a:pPr marL="301943" lvl="1" indent="0">
              <a:buNone/>
            </a:pPr>
            <a:r>
              <a:rPr lang="en-US" sz="2800" dirty="0" smtClean="0"/>
              <a:t>are where </a:t>
            </a:r>
            <a:r>
              <a:rPr lang="en-US" sz="2800" dirty="0" smtClean="0">
                <a:solidFill>
                  <a:srgbClr val="FF0000"/>
                </a:solidFill>
              </a:rPr>
              <a:t>gas exchange </a:t>
            </a:r>
          </a:p>
          <a:p>
            <a:pPr marL="301943" lvl="1" indent="0">
              <a:buNone/>
            </a:pPr>
            <a:r>
              <a:rPr lang="en-US" sz="2800" dirty="0"/>
              <a:t>o</a:t>
            </a:r>
            <a:r>
              <a:rPr lang="en-US" sz="2800" dirty="0" smtClean="0"/>
              <a:t>ccurs. Small blood vessels</a:t>
            </a:r>
          </a:p>
          <a:p>
            <a:pPr marL="301943" lvl="1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re delivering </a:t>
            </a:r>
            <a:r>
              <a:rPr lang="en-US" sz="2800" dirty="0" smtClean="0">
                <a:solidFill>
                  <a:srgbClr val="FF0000"/>
                </a:solidFill>
              </a:rPr>
              <a:t>oxygen </a:t>
            </a:r>
            <a:r>
              <a:rPr lang="en-US" sz="2800" dirty="0" smtClean="0"/>
              <a:t>and </a:t>
            </a:r>
            <a:endParaRPr lang="en-US" sz="2800" dirty="0" smtClean="0"/>
          </a:p>
          <a:p>
            <a:pPr marL="301943" lvl="1" indent="0">
              <a:buNone/>
            </a:pPr>
            <a:r>
              <a:rPr lang="en-US" sz="2800" dirty="0" smtClean="0"/>
              <a:t>removing </a:t>
            </a:r>
            <a:endParaRPr lang="en-US" sz="2800" dirty="0" smtClean="0"/>
          </a:p>
          <a:p>
            <a:pPr marL="301943" lvl="1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arbon dioxide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18299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304" y="533400"/>
            <a:ext cx="15811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819400"/>
            <a:ext cx="8686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diaphragm</a:t>
            </a:r>
            <a:r>
              <a:rPr lang="en-US" sz="2800" dirty="0" smtClean="0"/>
              <a:t> is a muscular area</a:t>
            </a:r>
          </a:p>
          <a:p>
            <a:pPr marL="0" indent="0">
              <a:buNone/>
            </a:pPr>
            <a:r>
              <a:rPr lang="en-US" sz="2800" dirty="0" smtClean="0"/>
              <a:t> that helps the lungs </a:t>
            </a:r>
            <a:r>
              <a:rPr lang="en-US" sz="2800" dirty="0" smtClean="0">
                <a:solidFill>
                  <a:srgbClr val="FF0000"/>
                </a:solidFill>
              </a:rPr>
              <a:t>expand</a:t>
            </a:r>
            <a:r>
              <a:rPr lang="en-US" sz="2800" dirty="0" smtClean="0"/>
              <a:t> and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ontract</a:t>
            </a:r>
            <a:r>
              <a:rPr lang="en-US" sz="2800" dirty="0" smtClean="0"/>
              <a:t>. If you inhale </a:t>
            </a:r>
            <a:r>
              <a:rPr lang="en-US" sz="2800" dirty="0" smtClean="0"/>
              <a:t>deeply </a:t>
            </a:r>
            <a:r>
              <a:rPr lang="en-US" sz="2800" dirty="0" smtClean="0"/>
              <a:t>and </a:t>
            </a:r>
          </a:p>
          <a:p>
            <a:pPr marL="0" indent="0">
              <a:buNone/>
            </a:pPr>
            <a:r>
              <a:rPr lang="en-US" sz="2800" dirty="0" smtClean="0"/>
              <a:t>feel under your ribs, you can feel the </a:t>
            </a:r>
          </a:p>
          <a:p>
            <a:pPr marL="0" indent="0">
              <a:buNone/>
            </a:pPr>
            <a:r>
              <a:rPr lang="en-US" sz="2800" dirty="0"/>
              <a:t>d</a:t>
            </a:r>
            <a:r>
              <a:rPr lang="en-US" sz="2800" dirty="0" smtClean="0"/>
              <a:t>iaphragm contracting</a:t>
            </a:r>
            <a:r>
              <a:rPr lang="en-US" sz="2800" dirty="0" smtClean="0"/>
              <a:t>. </a:t>
            </a:r>
            <a:r>
              <a:rPr lang="en-US" sz="2800" dirty="0" smtClean="0"/>
              <a:t>When you </a:t>
            </a:r>
          </a:p>
          <a:p>
            <a:pPr marL="0" indent="0">
              <a:buNone/>
            </a:pPr>
            <a:r>
              <a:rPr lang="en-US" sz="2800" dirty="0"/>
              <a:t>e</a:t>
            </a:r>
            <a:r>
              <a:rPr lang="en-US" sz="2800" dirty="0" smtClean="0"/>
              <a:t>xhale, you can feel it expanding.</a:t>
            </a:r>
            <a:endParaRPr lang="en-US" sz="2800" dirty="0"/>
          </a:p>
        </p:txBody>
      </p:sp>
      <p:pic>
        <p:nvPicPr>
          <p:cNvPr id="1032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38021"/>
            <a:ext cx="3100992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9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Respiratory  System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04800" y="2819400"/>
            <a:ext cx="4495800" cy="3447288"/>
          </a:xfrm>
        </p:spPr>
        <p:txBody>
          <a:bodyPr>
            <a:noAutofit/>
          </a:bodyPr>
          <a:lstStyle/>
          <a:p>
            <a:r>
              <a:rPr lang="en-US" sz="3000" dirty="0" smtClean="0"/>
              <a:t>Functions include:</a:t>
            </a:r>
          </a:p>
          <a:p>
            <a:pPr lvl="1"/>
            <a:r>
              <a:rPr lang="en-US" sz="3000" dirty="0" smtClean="0"/>
              <a:t>Supplying </a:t>
            </a:r>
            <a:r>
              <a:rPr lang="en-US" sz="3000" dirty="0" smtClean="0">
                <a:solidFill>
                  <a:srgbClr val="FF0000"/>
                </a:solidFill>
              </a:rPr>
              <a:t>oxygen we inhale</a:t>
            </a:r>
            <a:r>
              <a:rPr lang="en-US" sz="3000" dirty="0" smtClean="0"/>
              <a:t> to the blood</a:t>
            </a:r>
          </a:p>
          <a:p>
            <a:pPr lvl="1"/>
            <a:r>
              <a:rPr lang="en-US" sz="3000" dirty="0" smtClean="0"/>
              <a:t>Removing </a:t>
            </a:r>
            <a:r>
              <a:rPr lang="en-US" sz="3000" dirty="0" smtClean="0">
                <a:solidFill>
                  <a:srgbClr val="FF0000"/>
                </a:solidFill>
              </a:rPr>
              <a:t>carbon dioxide we exhale </a:t>
            </a:r>
            <a:r>
              <a:rPr lang="en-US" sz="3000" dirty="0" smtClean="0"/>
              <a:t>from the blood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</p:txBody>
      </p:sp>
      <p:pic>
        <p:nvPicPr>
          <p:cNvPr id="307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795532" cy="428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1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Year_x0020_at_x0020_a_x0020_Glance xmlns="05070fe1-d26d-4820-95fc-51cc29fca3c5" xsi:nil="true"/>
    <Unit_x0020_Index xmlns="94ed8f5b-9eca-4070-8860-d3bfe3e8a294">51</Unit_x0020_Index>
    <Index xmlns="3ea8c385-78c1-4fdd-96b0-5420c47c8a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F11D628784D4CBE1EE772C85AAF49" ma:contentTypeVersion="27" ma:contentTypeDescription="Create a new document." ma:contentTypeScope="" ma:versionID="8df8305772c08cb872004b5997828a0b">
  <xsd:schema xmlns:xsd="http://www.w3.org/2001/XMLSchema" xmlns:p="http://schemas.microsoft.com/office/2006/metadata/properties" xmlns:ns2="3ea8c385-78c1-4fdd-96b0-5420c47c8a12" xmlns:ns3="05070fe1-d26d-4820-95fc-51cc29fca3c5" xmlns:ns5="94ed8f5b-9eca-4070-8860-d3bfe3e8a294" targetNamespace="http://schemas.microsoft.com/office/2006/metadata/properties" ma:root="true" ma:fieldsID="7eddafc9bb9b406eac1eaccf9c964af2" ns2:_="" ns3:_="" ns5:_="">
    <xsd:import namespace="3ea8c385-78c1-4fdd-96b0-5420c47c8a12"/>
    <xsd:import namespace="05070fe1-d26d-4820-95fc-51cc29fca3c5"/>
    <xsd:import namespace="94ed8f5b-9eca-4070-8860-d3bfe3e8a294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Year_x0020_at_x0020_a_x0020_Glance" minOccurs="0"/>
                <xsd:element ref="ns5:Unit_x0020_Index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Year_x0020_at_x0020_a_x0020_Glance" ma:index="9" nillable="true" ma:displayName="Year at a Glance" ma:list="{0B240A0D-1422-4B37-A660-E0CEA57BF205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94ed8f5b-9eca-4070-8860-d3bfe3e8a294" elementFormDefault="qualified">
    <xsd:import namespace="http://schemas.microsoft.com/office/2006/documentManagement/types"/>
    <xsd:element name="Unit_x0020_Index" ma:index="11" nillable="true" ma:displayName="Unit Index" ma:list="{48017574-649b-463b-abc2-2b40b6c88277}" ma:internalName="Unit_x0020_Index" ma:showField="Index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9F4CE2-241C-4F57-945F-4D347960BBD1}">
  <ds:schemaRefs>
    <ds:schemaRef ds:uri="http://schemas.microsoft.com/office/2006/documentManagement/types"/>
    <ds:schemaRef ds:uri="http://purl.org/dc/dcmitype/"/>
    <ds:schemaRef ds:uri="05070fe1-d26d-4820-95fc-51cc29fca3c5"/>
    <ds:schemaRef ds:uri="http://purl.org/dc/terms/"/>
    <ds:schemaRef ds:uri="http://purl.org/dc/elements/1.1/"/>
    <ds:schemaRef ds:uri="http://schemas.openxmlformats.org/package/2006/metadata/core-properties"/>
    <ds:schemaRef ds:uri="94ed8f5b-9eca-4070-8860-d3bfe3e8a294"/>
    <ds:schemaRef ds:uri="3ea8c385-78c1-4fdd-96b0-5420c47c8a1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3A9FB9-D75D-4416-869E-321052B81E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2605E7-CF8A-4897-A36B-9DAF314F6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94ed8f5b-9eca-4070-8860-d3bfe3e8a29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</TotalTime>
  <Words>203</Words>
  <Application>Microsoft Office PowerPoint</Application>
  <PresentationFormat>On-screen Show (4:3)</PresentationFormat>
  <Paragraphs>48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Respiratory   System</vt:lpstr>
      <vt:lpstr>Respiratory  System</vt:lpstr>
      <vt:lpstr>Respiratory  System</vt:lpstr>
      <vt:lpstr>Respiratory  System</vt:lpstr>
      <vt:lpstr>Respiratory  System</vt:lpstr>
      <vt:lpstr>Respiratory  System</vt:lpstr>
      <vt:lpstr>Respiratory  System</vt:lpstr>
      <vt:lpstr>Respiratory  System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E6420</dc:creator>
  <cp:lastModifiedBy>Region XIII</cp:lastModifiedBy>
  <cp:revision>29</cp:revision>
  <dcterms:created xsi:type="dcterms:W3CDTF">2012-12-04T15:58:43Z</dcterms:created>
  <dcterms:modified xsi:type="dcterms:W3CDTF">2012-12-05T20:52:08Z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0x010100683F11D628784D4CBE1EE772C85AAF49</vt:lpwstr>
  </property>
</Properties>
</file>