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4"/>
  </p:sldMasterIdLst>
  <p:notesMasterIdLst>
    <p:notesMasterId r:id="rId11"/>
  </p:notesMasterIdLst>
  <p:sldIdLst>
    <p:sldId id="256" r:id="rId5"/>
    <p:sldId id="258" r:id="rId6"/>
    <p:sldId id="262" r:id="rId7"/>
    <p:sldId id="259" r:id="rId8"/>
    <p:sldId id="260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E97AC2-5BB0-4FC2-B36C-A7155958657A}" type="datetimeFigureOut">
              <a:rPr lang="en-US" smtClean="0"/>
              <a:t>12/5/2012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9FF27E-D2D0-49D7-85BD-DE63E25925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025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http://upload.wikimedia.org/wikipedia/commons/5/5d/Anatomy_The_Skin_-_NCI_Visuals_Online.jpg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FF27E-D2D0-49D7-85BD-DE63E259253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20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http://upload.wikimedia.org/wikipedia/commons/5/5d/Anatomy_The_Skin_-_NCI_Visuals_Online.jpg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FF27E-D2D0-49D7-85BD-DE63E259253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205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http://commons.wikimedia.org/wiki/File:Fingernails.jpg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FF27E-D2D0-49D7-85BD-DE63E259253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2894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http://commons.wikimedia.org/wiki/File:Human_Hair_10x.JPG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http://commons.wikimedia.org/wiki/File:PSM_V71_D115_Cross_section_of_human_skin_displaying_hair_follicles.png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FF27E-D2D0-49D7-85BD-DE63E259253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2894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http://commons.wikimedia.org/wiki/File:Human_Hair_10x.JPG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http://commons.wikimedia.org/wiki/File:PSM_V71_D115_Cross_section_of_human_skin_displaying_hair_follicles.png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FF27E-D2D0-49D7-85BD-DE63E259253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289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82F94-393C-4E80-B9D0-979EF6368EBC}" type="datetimeFigureOut">
              <a:rPr lang="en-US" smtClean="0"/>
              <a:t>12/5/2012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14FA-223C-462B-B2F5-F9ED8BA8A1A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82F94-393C-4E80-B9D0-979EF6368EBC}" type="datetimeFigureOut">
              <a:rPr lang="en-US" smtClean="0"/>
              <a:t>12/5/2012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14FA-223C-462B-B2F5-F9ED8BA8A1A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82F94-393C-4E80-B9D0-979EF6368EBC}" type="datetimeFigureOut">
              <a:rPr lang="en-US" smtClean="0"/>
              <a:t>12/5/2012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14FA-223C-462B-B2F5-F9ED8BA8A1A7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82F94-393C-4E80-B9D0-979EF6368EBC}" type="datetimeFigureOut">
              <a:rPr lang="en-US" smtClean="0"/>
              <a:t>12/5/2012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14FA-223C-462B-B2F5-F9ED8BA8A1A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82F94-393C-4E80-B9D0-979EF6368EBC}" type="datetimeFigureOut">
              <a:rPr lang="en-US" smtClean="0"/>
              <a:t>12/5/2012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14FA-223C-462B-B2F5-F9ED8BA8A1A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82F94-393C-4E80-B9D0-979EF6368EBC}" type="datetimeFigureOut">
              <a:rPr lang="en-US" smtClean="0"/>
              <a:t>12/5/2012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14FA-223C-462B-B2F5-F9ED8BA8A1A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82F94-393C-4E80-B9D0-979EF6368EBC}" type="datetimeFigureOut">
              <a:rPr lang="en-US" smtClean="0"/>
              <a:t>12/5/2012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14FA-223C-462B-B2F5-F9ED8BA8A1A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82F94-393C-4E80-B9D0-979EF6368EBC}" type="datetimeFigureOut">
              <a:rPr lang="en-US" smtClean="0"/>
              <a:t>12/5/2012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14FA-223C-462B-B2F5-F9ED8BA8A1A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82F94-393C-4E80-B9D0-979EF6368EBC}" type="datetimeFigureOut">
              <a:rPr lang="en-US" smtClean="0"/>
              <a:t>12/5/2012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14FA-223C-462B-B2F5-F9ED8BA8A1A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82F94-393C-4E80-B9D0-979EF6368EBC}" type="datetimeFigureOut">
              <a:rPr lang="en-US" smtClean="0"/>
              <a:t>12/5/2012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14FA-223C-462B-B2F5-F9ED8BA8A1A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82F94-393C-4E80-B9D0-979EF6368EBC}" type="datetimeFigureOut">
              <a:rPr lang="en-US" smtClean="0"/>
              <a:t>12/5/2012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14FA-223C-462B-B2F5-F9ED8BA8A1A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5982F94-393C-4E80-B9D0-979EF6368EBC}" type="datetimeFigureOut">
              <a:rPr lang="en-US" smtClean="0"/>
              <a:t>12/5/2012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49214FA-223C-462B-B2F5-F9ED8BA8A1A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5/5d/Anatomy_The_Skin_-_NCI_Visuals_Online.jp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Fingernails.jp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Human_Hair_10x.JP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hyperlink" Target="http://commons.wikimedia.org/wiki/File:PSM_V71_D115_Cross_section_of_human_skin_displaying_hair_follicles.png" TargetMode="Externa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762000" y="1905000"/>
            <a:ext cx="7851648" cy="2057400"/>
          </a:xfrm>
        </p:spPr>
        <p:txBody>
          <a:bodyPr>
            <a:normAutofit fontScale="90000"/>
          </a:bodyPr>
          <a:lstStyle/>
          <a:p>
            <a:r>
              <a:rPr lang="en-US" sz="7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Integumentary System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7460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Integumentary System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2438400"/>
            <a:ext cx="80010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Composed of skin, hair, sweat glands, and nails</a:t>
            </a:r>
          </a:p>
          <a:p>
            <a:pPr marL="0" indent="0">
              <a:buNone/>
            </a:pPr>
            <a:endParaRPr lang="en-US" sz="1100" dirty="0" smtClean="0"/>
          </a:p>
          <a:p>
            <a:r>
              <a:rPr lang="en-US" sz="2800" dirty="0" smtClean="0"/>
              <a:t>The name is derived from the Latin </a:t>
            </a:r>
            <a:r>
              <a:rPr lang="en-US" sz="2800" b="1" i="1" dirty="0" smtClean="0"/>
              <a:t>integumentum</a:t>
            </a:r>
            <a:r>
              <a:rPr lang="en-US" sz="2800" dirty="0" smtClean="0"/>
              <a:t>, which means “a covering.”  </a:t>
            </a:r>
          </a:p>
          <a:p>
            <a:pPr lvl="1"/>
            <a:r>
              <a:rPr lang="en-US" sz="2600" dirty="0" smtClean="0"/>
              <a:t>The skin, considered the largest human organ, covers the </a:t>
            </a:r>
            <a:r>
              <a:rPr lang="en-US" sz="2600" dirty="0" smtClean="0"/>
              <a:t>body.</a:t>
            </a:r>
            <a:endParaRPr lang="en-US" sz="2600" dirty="0" smtClean="0"/>
          </a:p>
          <a:p>
            <a:pPr lvl="1"/>
            <a:r>
              <a:rPr lang="en-US" sz="2600" dirty="0"/>
              <a:t>T</a:t>
            </a:r>
            <a:r>
              <a:rPr lang="en-US" sz="2600" dirty="0" smtClean="0"/>
              <a:t>he hair covers the head and other parts of the </a:t>
            </a:r>
            <a:r>
              <a:rPr lang="en-US" sz="2600" dirty="0" smtClean="0"/>
              <a:t>body.</a:t>
            </a:r>
            <a:endParaRPr lang="en-US" sz="2600" dirty="0"/>
          </a:p>
          <a:p>
            <a:pPr lvl="1"/>
            <a:r>
              <a:rPr lang="en-US" sz="2600" dirty="0" smtClean="0"/>
              <a:t>The nails cover the tops of the fingers and toes.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49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Integumentary System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4" name="Content Placeholder 3">
            <a:hlinkClick r:id="rId3"/>
          </p:cNvPr>
          <p:cNvPicPr>
            <a:picLocks noGrp="1" noChangeAspect="1"/>
          </p:cNvPicPr>
          <p:nvPr>
            <p:ph sz="quarter" idx="13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2895600"/>
            <a:ext cx="2753103" cy="2743200"/>
          </a:xfrm>
        </p:spPr>
      </p:pic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>
          <a:xfrm>
            <a:off x="304800" y="2133600"/>
            <a:ext cx="5562600" cy="3447288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Functions include:</a:t>
            </a:r>
          </a:p>
          <a:p>
            <a:pPr lvl="1"/>
            <a:r>
              <a:rPr lang="en-US" sz="2800" dirty="0" smtClean="0"/>
              <a:t>Protects </a:t>
            </a:r>
            <a:r>
              <a:rPr lang="en-US" sz="2800" dirty="0" smtClean="0"/>
              <a:t>the body’s internal tissues and organs</a:t>
            </a:r>
          </a:p>
          <a:p>
            <a:pPr marL="301943" lvl="1" indent="0">
              <a:buNone/>
            </a:pPr>
            <a:endParaRPr lang="en-US" sz="2800" dirty="0" smtClean="0"/>
          </a:p>
          <a:p>
            <a:pPr lvl="1"/>
            <a:r>
              <a:rPr lang="en-US" sz="2800" dirty="0" smtClean="0"/>
              <a:t>Protects </a:t>
            </a:r>
            <a:r>
              <a:rPr lang="en-US" sz="2800" dirty="0" smtClean="0"/>
              <a:t>against infectious organisms and injury</a:t>
            </a:r>
          </a:p>
          <a:p>
            <a:pPr marL="301943" lvl="1" indent="0">
              <a:buNone/>
            </a:pPr>
            <a:endParaRPr lang="en-US" sz="2800" dirty="0" smtClean="0"/>
          </a:p>
          <a:p>
            <a:pPr lvl="1"/>
            <a:r>
              <a:rPr lang="en-US" sz="2800" dirty="0" smtClean="0"/>
              <a:t>Prevents </a:t>
            </a:r>
            <a:r>
              <a:rPr lang="en-US" sz="2800" dirty="0" smtClean="0"/>
              <a:t>loss of body fluids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3212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Integumentary System</a:t>
            </a:r>
            <a:endParaRPr lang="en-US" b="1" dirty="0"/>
          </a:p>
        </p:txBody>
      </p:sp>
      <p:pic>
        <p:nvPicPr>
          <p:cNvPr id="1026" name="Picture 2">
            <a:hlinkClick r:id="rId3"/>
          </p:cNvPr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05600" y="3657600"/>
            <a:ext cx="1994007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304800" y="2362200"/>
            <a:ext cx="5715000" cy="4038600"/>
          </a:xfrm>
        </p:spPr>
        <p:txBody>
          <a:bodyPr>
            <a:normAutofit lnSpcReduction="10000"/>
          </a:bodyPr>
          <a:lstStyle/>
          <a:p>
            <a:r>
              <a:rPr lang="en-US" sz="2800" b="1" dirty="0"/>
              <a:t>Functions include</a:t>
            </a:r>
            <a:r>
              <a:rPr lang="en-US" sz="2800" b="1" dirty="0" smtClean="0"/>
              <a:t>:</a:t>
            </a:r>
          </a:p>
          <a:p>
            <a:pPr lvl="1"/>
            <a:r>
              <a:rPr lang="en-US" sz="2400" dirty="0" smtClean="0"/>
              <a:t>Regulates </a:t>
            </a:r>
            <a:r>
              <a:rPr lang="en-US" sz="2400" dirty="0" smtClean="0"/>
              <a:t>body temperature through sweat and regulating peripheral blood flow</a:t>
            </a:r>
          </a:p>
          <a:p>
            <a:pPr marL="301943" lvl="1" indent="0">
              <a:buNone/>
            </a:pPr>
            <a:endParaRPr lang="en-US" sz="2400" dirty="0" smtClean="0"/>
          </a:p>
          <a:p>
            <a:pPr lvl="1"/>
            <a:r>
              <a:rPr lang="en-US" sz="2400" dirty="0" smtClean="0"/>
              <a:t>Removes </a:t>
            </a:r>
            <a:r>
              <a:rPr lang="en-US" sz="2400" dirty="0" smtClean="0"/>
              <a:t>waste from the body through perspiration</a:t>
            </a:r>
          </a:p>
          <a:p>
            <a:pPr marL="301943" lvl="1" indent="0">
              <a:buNone/>
            </a:pPr>
            <a:endParaRPr lang="en-US" sz="2400" dirty="0" smtClean="0"/>
          </a:p>
          <a:p>
            <a:pPr lvl="1"/>
            <a:r>
              <a:rPr lang="en-US" sz="2400" dirty="0" smtClean="0"/>
              <a:t>Generates </a:t>
            </a:r>
            <a:r>
              <a:rPr lang="en-US" sz="2400" dirty="0" smtClean="0"/>
              <a:t>vitamin D through exposure to UV </a:t>
            </a:r>
            <a:r>
              <a:rPr lang="en-US" sz="2400" dirty="0" smtClean="0"/>
              <a:t>light</a:t>
            </a:r>
            <a:endParaRPr lang="en-US" sz="2400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5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Integumentary System</a:t>
            </a:r>
            <a:endParaRPr lang="en-US" b="1" dirty="0"/>
          </a:p>
        </p:txBody>
      </p:sp>
      <p:pic>
        <p:nvPicPr>
          <p:cNvPr id="2050" name="Picture 2">
            <a:hlinkClick r:id="rId3"/>
          </p:cNvPr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14166" y="2667000"/>
            <a:ext cx="2002161" cy="1504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>
          <a:xfrm>
            <a:off x="228600" y="2568388"/>
            <a:ext cx="6248400" cy="4267200"/>
          </a:xfrm>
        </p:spPr>
        <p:txBody>
          <a:bodyPr>
            <a:normAutofit/>
          </a:bodyPr>
          <a:lstStyle/>
          <a:p>
            <a:r>
              <a:rPr lang="en-US" sz="2800" b="1" dirty="0"/>
              <a:t>Functions include</a:t>
            </a:r>
            <a:r>
              <a:rPr lang="en-US" sz="2800" b="1" dirty="0" smtClean="0"/>
              <a:t>:</a:t>
            </a:r>
          </a:p>
          <a:p>
            <a:pPr lvl="1"/>
            <a:r>
              <a:rPr lang="en-US" sz="2400" dirty="0" smtClean="0"/>
              <a:t>Protects </a:t>
            </a:r>
            <a:r>
              <a:rPr lang="en-US" sz="2400" dirty="0" smtClean="0"/>
              <a:t>against sunburns from UV rays</a:t>
            </a:r>
          </a:p>
          <a:p>
            <a:pPr marL="301943" lvl="1" indent="0">
              <a:buNone/>
            </a:pPr>
            <a:endParaRPr lang="en-US" sz="2400" dirty="0" smtClean="0"/>
          </a:p>
          <a:p>
            <a:pPr lvl="1"/>
            <a:r>
              <a:rPr lang="en-US" sz="2400" dirty="0" smtClean="0"/>
              <a:t>Stores fat for fuel and insulation</a:t>
            </a:r>
          </a:p>
          <a:p>
            <a:pPr marL="301943" lvl="1" indent="0">
              <a:buNone/>
            </a:pPr>
            <a:endParaRPr lang="en-US" sz="2400" dirty="0" smtClean="0"/>
          </a:p>
          <a:p>
            <a:pPr lvl="1"/>
            <a:r>
              <a:rPr lang="en-US" sz="2400" dirty="0" smtClean="0"/>
              <a:t>Sensory organ with receptors for touch, pressure, pain, heat, and cold</a:t>
            </a:r>
            <a:endParaRPr lang="en-US" sz="2400" dirty="0"/>
          </a:p>
        </p:txBody>
      </p:sp>
      <p:pic>
        <p:nvPicPr>
          <p:cNvPr id="4" name="Picture 2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419600"/>
            <a:ext cx="2127250" cy="168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889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Integumentary System</a:t>
            </a:r>
            <a:endParaRPr lang="en-US" b="1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>
          <a:xfrm>
            <a:off x="228600" y="2514600"/>
            <a:ext cx="8610600" cy="4343400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Hair is composed of strong, </a:t>
            </a:r>
            <a:r>
              <a:rPr lang="en-US" sz="2800" dirty="0" smtClean="0"/>
              <a:t>dead </a:t>
            </a:r>
            <a:r>
              <a:rPr lang="en-US" sz="2800" dirty="0" smtClean="0"/>
              <a:t>protein called </a:t>
            </a:r>
            <a:r>
              <a:rPr lang="en-US" sz="2800" dirty="0" smtClean="0"/>
              <a:t>keratin.</a:t>
            </a: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This same protein makes up the nails and outer layer of </a:t>
            </a:r>
            <a:r>
              <a:rPr lang="en-US" sz="2800" dirty="0" smtClean="0"/>
              <a:t>skin.</a:t>
            </a: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Most of the keratin people interact with is </a:t>
            </a:r>
            <a:r>
              <a:rPr lang="en-US" sz="2800" dirty="0" smtClean="0"/>
              <a:t>dead.</a:t>
            </a: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The body sheds the old cells as new cells push up from </a:t>
            </a:r>
            <a:r>
              <a:rPr lang="en-US" sz="2800" dirty="0" smtClean="0"/>
              <a:t>underneath.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7283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3F11D628784D4CBE1EE772C85AAF49" ma:contentTypeVersion="27" ma:contentTypeDescription="Create a new document." ma:contentTypeScope="" ma:versionID="8df8305772c08cb872004b5997828a0b">
  <xsd:schema xmlns:xsd="http://www.w3.org/2001/XMLSchema" xmlns:p="http://schemas.microsoft.com/office/2006/metadata/properties" xmlns:ns2="3ea8c385-78c1-4fdd-96b0-5420c47c8a12" xmlns:ns3="05070fe1-d26d-4820-95fc-51cc29fca3c5" xmlns:ns5="94ed8f5b-9eca-4070-8860-d3bfe3e8a294" targetNamespace="http://schemas.microsoft.com/office/2006/metadata/properties" ma:root="true" ma:fieldsID="7eddafc9bb9b406eac1eaccf9c964af2" ns2:_="" ns3:_="" ns5:_="">
    <xsd:import namespace="3ea8c385-78c1-4fdd-96b0-5420c47c8a12"/>
    <xsd:import namespace="05070fe1-d26d-4820-95fc-51cc29fca3c5"/>
    <xsd:import namespace="94ed8f5b-9eca-4070-8860-d3bfe3e8a294"/>
    <xsd:element name="properties">
      <xsd:complexType>
        <xsd:sequence>
          <xsd:element name="documentManagement">
            <xsd:complexType>
              <xsd:all>
                <xsd:element ref="ns2:Index" minOccurs="0"/>
                <xsd:element ref="ns3:Year_x0020_at_x0020_a_x0020_Glance" minOccurs="0"/>
                <xsd:element ref="ns5:Unit_x0020_Index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3ea8c385-78c1-4fdd-96b0-5420c47c8a12" elementFormDefault="qualified">
    <xsd:import namespace="http://schemas.microsoft.com/office/2006/documentManagement/types"/>
    <xsd:element name="Index" ma:index="8" nillable="true" ma:displayName="Index" ma:default="" ma:internalName="Index">
      <xsd:simpleType>
        <xsd:restriction base="dms:Text">
          <xsd:maxLength value="255"/>
        </xsd:restriction>
      </xsd:simpleType>
    </xsd:element>
  </xsd:schema>
  <xsd:schema xmlns:xsd="http://www.w3.org/2001/XMLSchema" xmlns:dms="http://schemas.microsoft.com/office/2006/documentManagement/types" targetNamespace="05070fe1-d26d-4820-95fc-51cc29fca3c5" elementFormDefault="qualified">
    <xsd:import namespace="http://schemas.microsoft.com/office/2006/documentManagement/types"/>
    <xsd:element name="Year_x0020_at_x0020_a_x0020_Glance" ma:index="9" nillable="true" ma:displayName="Year at a Glance" ma:list="{0B240A0D-1422-4B37-A660-E0CEA57BF205}" ma:internalName="Year_x0020_at_x0020_a_x0020_Glance" ma:showField="Index">
      <xsd:simpleType>
        <xsd:restriction base="dms:Lookup"/>
      </xsd:simpleType>
    </xsd:element>
  </xsd:schema>
  <xsd:schema xmlns:xsd="http://www.w3.org/2001/XMLSchema" xmlns:dms="http://schemas.microsoft.com/office/2006/documentManagement/types" targetNamespace="94ed8f5b-9eca-4070-8860-d3bfe3e8a294" elementFormDefault="qualified">
    <xsd:import namespace="http://schemas.microsoft.com/office/2006/documentManagement/types"/>
    <xsd:element name="Unit_x0020_Index" ma:index="11" nillable="true" ma:displayName="Unit Index" ma:list="{48017574-649b-463b-abc2-2b40b6c88277}" ma:internalName="Unit_x0020_Index" ma:showField="Index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Year_x0020_at_x0020_a_x0020_Glance xmlns="05070fe1-d26d-4820-95fc-51cc29fca3c5" xsi:nil="true"/>
    <Unit_x0020_Index xmlns="94ed8f5b-9eca-4070-8860-d3bfe3e8a294">51</Unit_x0020_Index>
    <Index xmlns="3ea8c385-78c1-4fdd-96b0-5420c47c8a12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5974C41-2387-4E8B-B508-127795B7688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a8c385-78c1-4fdd-96b0-5420c47c8a12"/>
    <ds:schemaRef ds:uri="05070fe1-d26d-4820-95fc-51cc29fca3c5"/>
    <ds:schemaRef ds:uri="94ed8f5b-9eca-4070-8860-d3bfe3e8a294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C4F88151-CC36-42FE-BC08-1FEBA43016BE}">
  <ds:schemaRefs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dcmitype/"/>
    <ds:schemaRef ds:uri="94ed8f5b-9eca-4070-8860-d3bfe3e8a294"/>
    <ds:schemaRef ds:uri="3ea8c385-78c1-4fdd-96b0-5420c47c8a12"/>
    <ds:schemaRef ds:uri="http://schemas.openxmlformats.org/package/2006/metadata/core-properties"/>
    <ds:schemaRef ds:uri="05070fe1-d26d-4820-95fc-51cc29fca3c5"/>
  </ds:schemaRefs>
</ds:datastoreItem>
</file>

<file path=customXml/itemProps3.xml><?xml version="1.0" encoding="utf-8"?>
<ds:datastoreItem xmlns:ds="http://schemas.openxmlformats.org/officeDocument/2006/customXml" ds:itemID="{035EAB1A-8BEC-4C61-9CC8-5ECBBD489A3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112</TotalTime>
  <Words>231</Words>
  <Application>Microsoft Office PowerPoint</Application>
  <PresentationFormat>On-screen Show (4:3)</PresentationFormat>
  <Paragraphs>49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Waveform</vt:lpstr>
      <vt:lpstr>Integumentary System</vt:lpstr>
      <vt:lpstr>Integumentary System</vt:lpstr>
      <vt:lpstr>Integumentary System</vt:lpstr>
      <vt:lpstr>Integumentary System</vt:lpstr>
      <vt:lpstr>Integumentary System</vt:lpstr>
      <vt:lpstr>Integumentary System</vt:lpstr>
    </vt:vector>
  </TitlesOfParts>
  <Company>Region XIII ESC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Integumentary System</dc:title>
  <dc:creator>E6420</dc:creator>
  <cp:lastModifiedBy>Region XIII</cp:lastModifiedBy>
  <cp:revision>15</cp:revision>
  <dcterms:created xsi:type="dcterms:W3CDTF">2012-12-04T15:58:43Z</dcterms:created>
  <dcterms:modified xsi:type="dcterms:W3CDTF">2012-12-05T21:33:53Z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0x010100683F11D628784D4CBE1EE772C85AAF49</vt:lpwstr>
  </property>
</Properties>
</file>