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5"/>
  </p:notesMasterIdLst>
  <p:sldIdLst>
    <p:sldId id="256" r:id="rId5"/>
    <p:sldId id="266" r:id="rId6"/>
    <p:sldId id="257" r:id="rId7"/>
    <p:sldId id="258" r:id="rId8"/>
    <p:sldId id="264" r:id="rId9"/>
    <p:sldId id="263" r:id="rId10"/>
    <p:sldId id="262" r:id="rId11"/>
    <p:sldId id="261" r:id="rId12"/>
    <p:sldId id="260" r:id="rId13"/>
    <p:sldId id="265" r:id="rId1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2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C8195-E0C0-4F37-90EF-A364D2976C94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4CE69-9BBB-42B0-B91C-0363907BA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9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http://en.wikipedia.org/wiki/File:Outline-body.png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4CE69-9BBB-42B0-B91C-0363907BA99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5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http://commons.wikimedia.org/wiki/File:Pituitary_gland_image.png</a:t>
            </a:r>
          </a:p>
          <a:p>
            <a:r>
              <a:rPr lang="en-US" dirty="0" smtClean="0"/>
              <a:t>http://en.wikipedia.org/wiki/File:Outline-body.png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4CE69-9BBB-42B0-B91C-0363907BA99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27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http://commons.wikimedia.org/wiki/File:Illu_thyroid_parathyroid.jpg</a:t>
            </a:r>
          </a:p>
          <a:p>
            <a:r>
              <a:rPr lang="en-US" dirty="0" smtClean="0"/>
              <a:t>http://en.wikipedia.org/wiki/File:Outline-body.png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4CE69-9BBB-42B0-B91C-0363907BA99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614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http://commons.wikimedia.org/wiki/File:Illu_adrenal_gland.jpg</a:t>
            </a:r>
          </a:p>
          <a:p>
            <a:r>
              <a:rPr lang="en-US" dirty="0" smtClean="0"/>
              <a:t>http://en.wikipedia.org/wiki/File:Outline-body.png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4CE69-9BBB-42B0-B91C-0363907BA99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13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http://commons.wikimedia.org/wiki/File:Thyroid_gland-fr.svg</a:t>
            </a:r>
          </a:p>
          <a:p>
            <a:r>
              <a:rPr lang="en-US" dirty="0" smtClean="0"/>
              <a:t>http://en.wikipedia.org/wiki/File:Outline-body.png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4CE69-9BBB-42B0-B91C-0363907BA99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32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http://commons.wikimedia.org/wiki/File:Pancreas_nih.jpg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http://en.wikipedia.org/wiki/File:Outline-body.png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4CE69-9BBB-42B0-B91C-0363907BA99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31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http://en.wikipedia.org/wiki/File:Outline-body.png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4CE69-9BBB-42B0-B91C-0363907BA99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29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http://en.wikipedia.org/wiki/File:Outline-body.png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4CE69-9BBB-42B0-B91C-0363907BA99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0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9DE3-114E-44A7-A2B7-44CD520C5D25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3B2-4336-485F-8966-5EF36C206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9DE3-114E-44A7-A2B7-44CD520C5D25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3B2-4336-485F-8966-5EF36C206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9DE3-114E-44A7-A2B7-44CD520C5D25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3B2-4336-485F-8966-5EF36C206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9DE3-114E-44A7-A2B7-44CD520C5D25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3B2-4336-485F-8966-5EF36C206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9DE3-114E-44A7-A2B7-44CD520C5D25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3B2-4336-485F-8966-5EF36C206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9DE3-114E-44A7-A2B7-44CD520C5D25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3B2-4336-485F-8966-5EF36C206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9DE3-114E-44A7-A2B7-44CD520C5D25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3B2-4336-485F-8966-5EF36C206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9DE3-114E-44A7-A2B7-44CD520C5D25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3B2-4336-485F-8966-5EF36C206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9DE3-114E-44A7-A2B7-44CD520C5D25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3B2-4336-485F-8966-5EF36C206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9DE3-114E-44A7-A2B7-44CD520C5D25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3B2-4336-485F-8966-5EF36C206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9DE3-114E-44A7-A2B7-44CD520C5D25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73B2-4336-485F-8966-5EF36C206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29DE3-114E-44A7-A2B7-44CD520C5D25}" type="datetimeFigureOut">
              <a:rPr lang="en-US" smtClean="0"/>
              <a:pPr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73B2-4336-485F-8966-5EF36C2061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Outline-body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commons.wikimedia.org/wiki/File:Pituitary_gland_image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http://commons.wikimedia.org/wiki/File:Illu_thyroid_parathyroid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://commons.wikimedia.org/wiki/File:Illu_adrenal_gland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commons.wikimedia.org/wiki/File:Thyroid_gland-fr.sv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://commons.wikimedia.org/wiki/File:Pancreas_nih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Endocrine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Ovaries (in Females)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1" y="2362201"/>
            <a:ext cx="3609794" cy="65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2133600" y="5181600"/>
            <a:ext cx="1905000" cy="762000"/>
          </a:xfrm>
          <a:prstGeom prst="rightArrow">
            <a:avLst/>
          </a:prstGeom>
          <a:solidFill>
            <a:schemeClr val="accent6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Ovaries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77000"/>
            <a:ext cx="6858000" cy="1938992"/>
          </a:xfrm>
          <a:prstGeom prst="rect">
            <a:avLst/>
          </a:prstGeom>
          <a:solidFill>
            <a:schemeClr val="accent4">
              <a:alpha val="43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ovaries produce </a:t>
            </a:r>
            <a:r>
              <a:rPr lang="en-US" sz="4000" u="sng" dirty="0" smtClean="0"/>
              <a:t>estrogen</a:t>
            </a:r>
            <a:r>
              <a:rPr lang="en-US" sz="4000" dirty="0" smtClean="0"/>
              <a:t> used in egg production and the development of female traits.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Endocrine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6172200" cy="3428998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The endocrine system is composed of </a:t>
            </a:r>
            <a:r>
              <a:rPr lang="en-US" sz="3600" dirty="0" smtClean="0">
                <a:solidFill>
                  <a:srgbClr val="FF0000"/>
                </a:solidFill>
              </a:rPr>
              <a:t>glands</a:t>
            </a:r>
            <a:r>
              <a:rPr lang="en-US" sz="3600" dirty="0" smtClean="0"/>
              <a:t> that release </a:t>
            </a:r>
            <a:r>
              <a:rPr lang="en-US" sz="3600" dirty="0" smtClean="0">
                <a:solidFill>
                  <a:srgbClr val="FF0000"/>
                </a:solidFill>
              </a:rPr>
              <a:t>hormones</a:t>
            </a:r>
            <a:r>
              <a:rPr lang="en-US" sz="3600" dirty="0" smtClean="0"/>
              <a:t> into the bloodstream to </a:t>
            </a:r>
            <a:r>
              <a:rPr lang="en-US" sz="3600" dirty="0" smtClean="0">
                <a:solidFill>
                  <a:srgbClr val="FF0000"/>
                </a:solidFill>
              </a:rPr>
              <a:t>control body functions such as growth, reproduction, and metabolism.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55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are the </a:t>
            </a:r>
            <a:r>
              <a:rPr lang="en-US" b="1" dirty="0" smtClean="0"/>
              <a:t>glands</a:t>
            </a:r>
            <a:r>
              <a:rPr lang="en-US" b="1" dirty="0" smtClean="0"/>
              <a:t>?</a:t>
            </a:r>
            <a:endParaRPr lang="en-US" b="1" dirty="0"/>
          </a:p>
        </p:txBody>
      </p:sp>
      <p:pic>
        <p:nvPicPr>
          <p:cNvPr id="1026" name="Picture 2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286000"/>
            <a:ext cx="3609794" cy="65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Pituitary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1" y="2362201"/>
            <a:ext cx="3609794" cy="65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1981200" y="2514600"/>
            <a:ext cx="1905000" cy="762000"/>
          </a:xfrm>
          <a:prstGeom prst="rightArrow">
            <a:avLst/>
          </a:prstGeom>
          <a:solidFill>
            <a:schemeClr val="accent6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Pituitary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86200"/>
            <a:ext cx="6858000" cy="1938992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pituitary gland produces a </a:t>
            </a:r>
            <a:r>
              <a:rPr lang="en-US" sz="4000" u="sng" dirty="0" smtClean="0"/>
              <a:t>growth hormone </a:t>
            </a:r>
            <a:r>
              <a:rPr lang="en-US" sz="4000" dirty="0" smtClean="0"/>
              <a:t>which controls growth and homeostasis.</a:t>
            </a:r>
            <a:endParaRPr lang="en-US" sz="4000" dirty="0"/>
          </a:p>
        </p:txBody>
      </p:sp>
      <p:pic>
        <p:nvPicPr>
          <p:cNvPr id="3" name="Picture 2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630" y="457200"/>
            <a:ext cx="2411605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Parathyroid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1" y="2362201"/>
            <a:ext cx="3609794" cy="65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1905000" y="2971800"/>
            <a:ext cx="1905000" cy="762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Parathyroid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86200"/>
            <a:ext cx="6858000" cy="1938992"/>
          </a:xfrm>
          <a:prstGeom prst="rect">
            <a:avLst/>
          </a:prstGeom>
          <a:solidFill>
            <a:schemeClr val="accent3">
              <a:alpha val="3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parathyroid gland produces </a:t>
            </a:r>
            <a:r>
              <a:rPr lang="en-US" sz="4000" u="sng" dirty="0" smtClean="0"/>
              <a:t>parathormone</a:t>
            </a:r>
            <a:r>
              <a:rPr lang="en-US" sz="4000" dirty="0" smtClean="0"/>
              <a:t> which controls calcium levels in the body.</a:t>
            </a:r>
            <a:endParaRPr lang="en-US" sz="4000" dirty="0"/>
          </a:p>
        </p:txBody>
      </p:sp>
      <p:pic>
        <p:nvPicPr>
          <p:cNvPr id="4" name="Picture 3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351" y="304800"/>
            <a:ext cx="2256332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Adrenals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1" y="2362201"/>
            <a:ext cx="3609794" cy="65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1981200" y="4495800"/>
            <a:ext cx="1905000" cy="762000"/>
          </a:xfrm>
          <a:prstGeom prst="rightArrow">
            <a:avLst/>
          </a:prstGeom>
          <a:solidFill>
            <a:schemeClr val="accent4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ysClr val="windowText" lastClr="000000"/>
                </a:solidFill>
              </a:rPr>
              <a:t>Adrenals</a:t>
            </a:r>
            <a:endParaRPr lang="en-US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H="1">
            <a:off x="4312920" y="4419600"/>
            <a:ext cx="1981200" cy="762000"/>
          </a:xfrm>
          <a:prstGeom prst="rightArrow">
            <a:avLst/>
          </a:prstGeom>
          <a:solidFill>
            <a:schemeClr val="accent4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ysClr val="windowText" lastClr="000000"/>
                </a:solidFill>
              </a:rPr>
              <a:t>Adrenals</a:t>
            </a:r>
            <a:endParaRPr lang="en-US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43601"/>
            <a:ext cx="6858000" cy="2554545"/>
          </a:xfrm>
          <a:prstGeom prst="rect">
            <a:avLst/>
          </a:prstGeom>
          <a:solidFill>
            <a:schemeClr val="accent5">
              <a:alpha val="53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adrenal glands produce </a:t>
            </a:r>
            <a:r>
              <a:rPr lang="en-US" sz="4000" u="sng" dirty="0" smtClean="0"/>
              <a:t>adrenaline</a:t>
            </a:r>
            <a:r>
              <a:rPr lang="en-US" sz="4000" dirty="0" smtClean="0"/>
              <a:t> in response to physical and emotional stress. Fight or Flight</a:t>
            </a:r>
            <a:endParaRPr lang="en-US" sz="4000" dirty="0"/>
          </a:p>
        </p:txBody>
      </p:sp>
      <p:pic>
        <p:nvPicPr>
          <p:cNvPr id="3" name="Picture 2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770" y="362918"/>
            <a:ext cx="1941830" cy="2196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Thyroid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1" y="2362201"/>
            <a:ext cx="3609794" cy="65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2133600" y="3124200"/>
            <a:ext cx="1905000" cy="762000"/>
          </a:xfrm>
          <a:prstGeom prst="rightArrow">
            <a:avLst/>
          </a:prstGeom>
          <a:solidFill>
            <a:schemeClr val="accent6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Thyroid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91001"/>
            <a:ext cx="6858000" cy="1938992"/>
          </a:xfrm>
          <a:prstGeom prst="rect">
            <a:avLst/>
          </a:prstGeom>
          <a:solidFill>
            <a:schemeClr val="bg2">
              <a:alpha val="76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thyroid gland produces </a:t>
            </a:r>
            <a:r>
              <a:rPr lang="en-US" sz="4000" u="sng" dirty="0" smtClean="0"/>
              <a:t>thyroxin</a:t>
            </a:r>
            <a:r>
              <a:rPr lang="en-US" sz="4000" dirty="0" smtClean="0"/>
              <a:t> to regulate metabolism.</a:t>
            </a:r>
            <a:endParaRPr lang="en-US" sz="4000" dirty="0"/>
          </a:p>
        </p:txBody>
      </p:sp>
      <p:pic>
        <p:nvPicPr>
          <p:cNvPr id="3" name="Picture 2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04800"/>
            <a:ext cx="2906021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Pancreas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1" y="2362201"/>
            <a:ext cx="3609794" cy="65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2133600" y="4419600"/>
            <a:ext cx="1905000" cy="762000"/>
          </a:xfrm>
          <a:prstGeom prst="rightArrow">
            <a:avLst/>
          </a:prstGeom>
          <a:solidFill>
            <a:schemeClr val="tx2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ysClr val="windowText" lastClr="000000"/>
                </a:solidFill>
              </a:rPr>
              <a:t>Pancreas</a:t>
            </a:r>
            <a:endParaRPr lang="en-US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57801"/>
            <a:ext cx="6858000" cy="1938992"/>
          </a:xfrm>
          <a:prstGeom prst="rect">
            <a:avLst/>
          </a:prstGeom>
          <a:solidFill>
            <a:schemeClr val="accent2">
              <a:alpha val="63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pancreas produces </a:t>
            </a:r>
            <a:r>
              <a:rPr lang="en-US" sz="4000" u="sng" dirty="0" smtClean="0"/>
              <a:t>insulin</a:t>
            </a:r>
            <a:r>
              <a:rPr lang="en-US" sz="4000" dirty="0" smtClean="0"/>
              <a:t> which controls sugar levels in the blood.</a:t>
            </a:r>
            <a:endParaRPr lang="en-US" sz="4000" dirty="0"/>
          </a:p>
        </p:txBody>
      </p:sp>
      <p:pic>
        <p:nvPicPr>
          <p:cNvPr id="3" name="Picture 2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446" y="228601"/>
            <a:ext cx="2033004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6172200" cy="1524000"/>
          </a:xfrm>
        </p:spPr>
        <p:txBody>
          <a:bodyPr/>
          <a:lstStyle/>
          <a:p>
            <a:r>
              <a:rPr lang="en-US" dirty="0" smtClean="0"/>
              <a:t>Testes (in males)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1" y="2362201"/>
            <a:ext cx="3609794" cy="65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2133600" y="5562600"/>
            <a:ext cx="1905000" cy="762000"/>
          </a:xfrm>
          <a:prstGeom prst="rightArrow">
            <a:avLst/>
          </a:prstGeom>
          <a:solidFill>
            <a:schemeClr val="accent4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ysClr val="windowText" lastClr="000000"/>
                </a:solidFill>
              </a:rPr>
              <a:t>Testes</a:t>
            </a:r>
            <a:endParaRPr lang="en-US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77000"/>
            <a:ext cx="6858000" cy="1938992"/>
          </a:xfrm>
          <a:prstGeom prst="rect">
            <a:avLst/>
          </a:prstGeom>
          <a:solidFill>
            <a:schemeClr val="accent3">
              <a:alpha val="61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testes produce </a:t>
            </a:r>
            <a:r>
              <a:rPr lang="en-US" sz="4000" u="sng" dirty="0" smtClean="0"/>
              <a:t>testosterone</a:t>
            </a:r>
            <a:r>
              <a:rPr lang="en-US" sz="4000" dirty="0" smtClean="0"/>
              <a:t> used in sperm production and the development of male traits.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Year_x0020_at_x0020_a_x0020_Glance xmlns="05070fe1-d26d-4820-95fc-51cc29fca3c5">20</Year_x0020_at_x0020_a_x0020_Glance>
    <Index xmlns="3ea8c385-78c1-4fdd-96b0-5420c47c8a12">12_S070901H_Endocrine System</Index>
    <Unit_x0020_Index xmlns="94ed8f5b-9eca-4070-8860-d3bfe3e8a294">51</Unit_x0020_Index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3F11D628784D4CBE1EE772C85AAF49" ma:contentTypeVersion="27" ma:contentTypeDescription="Create a new document." ma:contentTypeScope="" ma:versionID="8df8305772c08cb872004b5997828a0b">
  <xsd:schema xmlns:xsd="http://www.w3.org/2001/XMLSchema" xmlns:p="http://schemas.microsoft.com/office/2006/metadata/properties" xmlns:ns2="3ea8c385-78c1-4fdd-96b0-5420c47c8a12" xmlns:ns3="05070fe1-d26d-4820-95fc-51cc29fca3c5" xmlns:ns5="94ed8f5b-9eca-4070-8860-d3bfe3e8a294" targetNamespace="http://schemas.microsoft.com/office/2006/metadata/properties" ma:root="true" ma:fieldsID="7eddafc9bb9b406eac1eaccf9c964af2" ns2:_="" ns3:_="" ns5:_="">
    <xsd:import namespace="3ea8c385-78c1-4fdd-96b0-5420c47c8a12"/>
    <xsd:import namespace="05070fe1-d26d-4820-95fc-51cc29fca3c5"/>
    <xsd:import namespace="94ed8f5b-9eca-4070-8860-d3bfe3e8a294"/>
    <xsd:element name="properties">
      <xsd:complexType>
        <xsd:sequence>
          <xsd:element name="documentManagement">
            <xsd:complexType>
              <xsd:all>
                <xsd:element ref="ns2:Index" minOccurs="0"/>
                <xsd:element ref="ns3:Year_x0020_at_x0020_a_x0020_Glance" minOccurs="0"/>
                <xsd:element ref="ns5:Unit_x0020_Index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ea8c385-78c1-4fdd-96b0-5420c47c8a12" elementFormDefault="qualified">
    <xsd:import namespace="http://schemas.microsoft.com/office/2006/documentManagement/types"/>
    <xsd:element name="Index" ma:index="8" nillable="true" ma:displayName="Index" ma:default="" ma:internalName="Index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05070fe1-d26d-4820-95fc-51cc29fca3c5" elementFormDefault="qualified">
    <xsd:import namespace="http://schemas.microsoft.com/office/2006/documentManagement/types"/>
    <xsd:element name="Year_x0020_at_x0020_a_x0020_Glance" ma:index="9" nillable="true" ma:displayName="Year at a Glance" ma:list="{0B240A0D-1422-4B37-A660-E0CEA57BF205}" ma:internalName="Year_x0020_at_x0020_a_x0020_Glance" ma:showField="Index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94ed8f5b-9eca-4070-8860-d3bfe3e8a294" elementFormDefault="qualified">
    <xsd:import namespace="http://schemas.microsoft.com/office/2006/documentManagement/types"/>
    <xsd:element name="Unit_x0020_Index" ma:index="11" nillable="true" ma:displayName="Unit Index" ma:list="{48017574-649b-463b-abc2-2b40b6c88277}" ma:internalName="Unit_x0020_Index" ma:showField="Index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0F6958D-CFA7-4B9A-B9C8-91783E25A787}"/>
</file>

<file path=customXml/itemProps2.xml><?xml version="1.0" encoding="utf-8"?>
<ds:datastoreItem xmlns:ds="http://schemas.openxmlformats.org/officeDocument/2006/customXml" ds:itemID="{DCD4A3A4-BBFC-4811-BA29-9F6FAA82E44A}"/>
</file>

<file path=customXml/itemProps3.xml><?xml version="1.0" encoding="utf-8"?>
<ds:datastoreItem xmlns:ds="http://schemas.openxmlformats.org/officeDocument/2006/customXml" ds:itemID="{6FFAA59E-501C-4B7F-857E-A71AF2EB0FEF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2059</TotalTime>
  <Words>197</Words>
  <Application>Microsoft Office PowerPoint</Application>
  <PresentationFormat>On-screen Show (4:3)</PresentationFormat>
  <Paragraphs>47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Endocrine  System</vt:lpstr>
      <vt:lpstr>Endocrine System</vt:lpstr>
      <vt:lpstr>Where are the glands?</vt:lpstr>
      <vt:lpstr>Pituitary</vt:lpstr>
      <vt:lpstr>Parathyroid</vt:lpstr>
      <vt:lpstr>Adrenals</vt:lpstr>
      <vt:lpstr>Thyroid</vt:lpstr>
      <vt:lpstr>Pancreas</vt:lpstr>
      <vt:lpstr>Testes (in males)</vt:lpstr>
      <vt:lpstr>Ovaries (in Females)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Endocrine System</dc:title>
  <dc:creator>rford</dc:creator>
  <cp:lastModifiedBy>Region XIII</cp:lastModifiedBy>
  <cp:revision>23</cp:revision>
  <dcterms:created xsi:type="dcterms:W3CDTF">2012-10-21T20:14:42Z</dcterms:created>
  <dcterms:modified xsi:type="dcterms:W3CDTF">2012-12-05T21:53:24Z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0x010100683F11D628784D4CBE1EE772C85AAF49</vt:lpwstr>
  </property>
  <property fmtid="{D5CDD505-2E9C-101B-9397-08002B2CF9AE}" pid="3" name="WorkflowCreationPath">
    <vt:lpwstr>1c17756c-56b2-4373-9f84-cc65c96d279c,12;1c17756c-56b2-4373-9f84-cc65c96d279c,12;</vt:lpwstr>
  </property>
  <property fmtid="{D5CDD505-2E9C-101B-9397-08002B2CF9AE}" pid="4" name="Unit0">
    <vt:lpwstr>77</vt:lpwstr>
  </property>
  <property fmtid="{D5CDD505-2E9C-101B-9397-08002B2CF9AE}" pid="5" name="Unit">
    <vt:lpwstr>77</vt:lpwstr>
  </property>
</Properties>
</file>